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375" r:id="rId2"/>
    <p:sldId id="376" r:id="rId3"/>
    <p:sldId id="377" r:id="rId4"/>
    <p:sldId id="378" r:id="rId5"/>
    <p:sldId id="379" r:id="rId6"/>
    <p:sldId id="380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15" r:id="rId42"/>
    <p:sldId id="416" r:id="rId43"/>
    <p:sldId id="417" r:id="rId44"/>
    <p:sldId id="418" r:id="rId45"/>
    <p:sldId id="419" r:id="rId46"/>
    <p:sldId id="42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89A8A8-FAC4-46A1-8029-FA1F33A9A89D}">
          <p14:sldIdLst>
            <p14:sldId id="375"/>
            <p14:sldId id="376"/>
            <p14:sldId id="377"/>
            <p14:sldId id="378"/>
          </p14:sldIdLst>
        </p14:section>
        <p14:section name="04 Creating a New ArchiMate Model" id="{F649414F-4716-4DF5-9416-A24773F94DD4}">
          <p14:sldIdLst>
            <p14:sldId id="379"/>
          </p14:sldIdLst>
        </p14:section>
        <p14:section name="05 The Model Tree" id="{D9BB7177-C3C2-4255-92F8-84B535C83FDB}">
          <p14:sldIdLst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06 Views in Archi" id="{BFCED128-08C0-4FFC-8E63-E76280839A49}">
          <p14:sldIdLst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</p14:sldIdLst>
        </p14:section>
        <p14:section name="07 Viewpoints" id="{640B5C3D-8708-42AD-B570-3A79DCBA95E0}">
          <p14:sldIdLst>
            <p14:sldId id="420"/>
          </p14:sldIdLst>
        </p14:section>
        <p14:section name="08 The Properties Windows" id="{E49791E6-1F02-46D6-9327-1B8C8FB5C17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8A2C"/>
    <a:srgbClr val="262626"/>
    <a:srgbClr val="616A78"/>
    <a:srgbClr val="D87C1B"/>
    <a:srgbClr val="000000"/>
    <a:srgbClr val="1D7CB8"/>
    <a:srgbClr val="1D7CB9"/>
    <a:srgbClr val="626A78"/>
    <a:srgbClr val="B18B2C"/>
    <a:srgbClr val="DA7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3994" autoAdjust="0"/>
  </p:normalViewPr>
  <p:slideViewPr>
    <p:cSldViewPr snapToGrid="0">
      <p:cViewPr varScale="1">
        <p:scale>
          <a:sx n="110" d="100"/>
          <a:sy n="110" d="100"/>
        </p:scale>
        <p:origin x="438" y="27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23EFC-526B-4EF2-8A0A-F01C60CA2A67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72F06-F6ED-43C1-A86D-15B5F2AFDE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83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81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25F2B-E0DB-1DF7-E858-8A1DF1D75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BAC4-2AA6-C2D4-BF0F-E2E41B1DA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A698E-2C05-9432-266C-D11B1573F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CC6E0-C2C8-5A78-325D-1116D059F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05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28763-77B9-5DAB-A648-8F1268BB9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4EE18-C638-0C31-6D14-8E04E7CDCB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283CE-ACE4-4387-485C-05D51E238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2DF9-D6E7-3536-3B70-998DEB657C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06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0BF6-E72F-4EE9-D75D-3896CFA92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FD546-4A55-82BB-DC47-3044781FE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8764A-12B0-ECC1-C155-2A52BACA0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E5DDD-0CDB-6ACB-87E0-E4F354975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50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A69D1-CA83-AEB9-DBED-B642353B0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60F80-9389-BEDA-08EB-9F07B0F29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EB310-5E88-1C9B-FEA5-6E0B545BC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DA87-C3A6-2F54-2178-7ED3E965EF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491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BDB07-C866-B877-0BBE-68FA1436D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FD2A3-930A-4950-2481-5A59D1FE4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27156C-2A85-4100-5B7B-C762714B4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D8A25-E312-B694-DE18-05A99F1D83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45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5A09-8BDD-47DC-999A-7421305B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E335EE-1785-3A5E-18A2-89468C187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2C0E3-B064-3E1D-B76B-C6B2D7D37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C5667-D60F-E0CC-1971-D689BDDF78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151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A30B-0A84-0A6B-47ED-79D57707F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E58DA-32CA-89A0-0A66-470F74F29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8DAA3-B51D-5AC9-0BF0-9D1848550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84A28-22D1-1271-8C77-0E971EBCE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3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180BC-B23C-6ABE-9E15-A0A9DDBC2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DE56BD-9599-427F-C1BB-AE4C69979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AF2FE-41D6-CFB1-2E66-EA0513096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88099-47E4-6DC6-B316-67F549EF6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33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23ACD-B710-879A-89BC-FF8912145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07B1D-BA9A-74CD-7958-2AF98FF81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D1B796-CC33-80E5-412B-065210165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5FE20-2B68-D3E5-631E-109D12280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354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3D067-E85A-7DD8-CE71-3BAF91595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19F38F-0707-A982-E1D9-875A6C87D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ADD2C-354D-7898-50B1-C176D0B32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E068C-0A59-53CC-7339-129A28FB5A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72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3F8A5-D0FA-3F93-3828-52BB1A1E9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F8541C-54D7-56A9-341F-7A7303D29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DC36AE-34FD-3E2B-5B20-65822473F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405EC-C791-5D36-3A04-AFA58CE0E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420FD-91B1-E9EF-7AAD-88D2FCE3B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C296F-865B-0CD8-F92B-4D740B402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289CF-40C2-7AB0-FCC7-A1A4D59D3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E7DFA-55B3-91B3-5961-234D15A6F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87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10CC-6CB8-03CE-CA8F-0AAD5C9C4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13CAD3-E3C8-9915-18E6-48A2C83E2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3707C-E3DF-2D94-8CBC-F09E8DA84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52D54-F861-E2CA-C40D-5A9555B4C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422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05A50-3143-98C9-B4A7-60442C59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82F9A-A7DC-A8BE-2492-21D61118C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D87BD-C449-163A-7CF0-2FF1489F2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B7C92-E62E-A2B0-2C7F-E4BB449019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20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D2C72-0549-074C-06A5-CF03C8E1A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F208A-E625-501A-502E-CE4818B1F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6A5D2-F838-A71C-8173-32DDD8364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36695-0110-E774-A24B-800A1D7CB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57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7DDF4-4F66-03F9-8B10-CDC8D520B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48EBC4-4ABA-DA9D-1FD9-CC034938D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BA7B6D-F04C-6F63-11F6-7464B8479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90C0-BEBE-64C5-18F6-3CE09EA0A0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46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40E1-6B40-1AD2-4025-929F2981A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D5A10F-D628-EE84-50F5-686A9BF4A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32D3B6-41B0-561F-9FD4-7EF7B1148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89463-DDCE-22E5-3FDE-5C33F814B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282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AD6CF-8A04-F67E-1CA0-1C8F1971A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35EA1-31A6-50CB-9686-F35CAD89A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D5886-997A-B716-6114-DA2AED3AA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850F5-4B02-6F99-C00C-1FB084AB7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0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D7B53-A220-AF6A-B3DF-2BF178B6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700DD7-80D9-1198-33D8-AB7D1DF4A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BEB0A-2E63-D33A-68D4-EA8C69793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99B28-466F-B100-AF4A-DB1AFD81D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30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1A5A8-3378-B250-B823-E6B71EFA1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2D1C7-4E7C-6DE1-E946-4CA689154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10C0DA-1BBB-8F47-DE2F-AAF5632E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D44B7-E6C3-E276-5651-C5DCE4402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465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B2C6-B997-D698-2892-546DB07C0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BBF1F-7CAE-4297-73BE-7145EE693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9E3EF-2E23-62AB-7E74-757A3983B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8D2E5-AE74-8F84-B7B4-AB37D922C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85EEF-5203-823D-121B-645C19F40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76F7B-B561-252B-DADC-54F96A4ED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3BC56-8F11-CDC1-6BE9-33020C9C2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DA1D4-45B4-8FF7-9444-2D61418021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0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2AA44-36DE-8A72-2688-6E9B74532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A54146-3619-F47A-018B-0525DF908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62CBE0-6508-4F16-0EB4-A66B61392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33FCE-3780-F453-3149-EED341223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37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E3C99-B4F8-4829-E5C8-DD734E21B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74B13-8981-5A6C-3696-558FD73A3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80BCFE-CD07-CBC7-D71D-3EF29FD6A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F4559-71BC-0523-353C-1C44ACCDD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69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38E34-4586-3866-E059-D64CCB927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CFCCA-6AB7-0E16-F8E4-FCF57CF72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11769-A818-4444-D213-76C03F01C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EBEE7-3F90-2DA8-6686-A67D111FE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0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B2A84-7104-B2D9-CF90-5D8F62085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523CD4-791F-876D-7480-27C9A24D5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E1088-5349-C80B-A521-66DDE0C29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2FC47-EF57-3AD2-B9B7-8CFE6D308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08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B7E4C-E9C1-FFF9-933D-9EDB25D38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5D3A-18E4-92FD-9EA6-94D818A6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A581E-E5E2-66E7-E943-D0637BAB1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56348-6D49-ADFC-7D4B-BB33CB8DB5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108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7A7EF-25AB-C739-7A0D-78E6A393C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F7D71-24F2-67C5-AD5B-C1A11ACD9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92267C-DD4A-F96C-4932-19DF6BDA7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A216D-84F3-FD29-7F47-12C540DB8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47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50F2-5926-71C2-0F39-EC916E3EB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5C158-3C03-09CD-66D1-E2DECBB53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EA60B-6C2F-DDD5-B97F-8A907CC18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184E7-7019-ABBD-0874-3806D495D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22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A1190-167C-DDC1-1B01-3AFE86831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BED79-AF2F-39AB-57F3-BF07581E2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A2E657-280A-25B2-4714-E6F73CEE9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BA97A-1ECA-44DB-DAD1-FA0E35AB0F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566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3FBC0-371C-BAF4-A0C4-5F1D0034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7F9E4-3FB0-FE6B-DCAC-52A8ECF9B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97B78C-1E31-9650-F006-D0CF7436F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EB419-0015-AC15-0AF4-BA9270B48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827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628F1-F5FB-4AAD-A407-AD3A52E85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F48BDA-F185-0457-E441-D09FE1C55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7CD05E-1076-D886-6D80-E4E31A0DD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D097D-86F5-E322-9170-5200BCAA2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7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45F2C-9559-B46F-0116-9FE459833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6A6C9E-249A-0422-2DA9-5CA953B2A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C9EED3-A407-9A24-EE2D-7307EEC79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EBB1E-1A2C-361B-2B95-27F49A78A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353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2DFBF-753C-2895-F242-31C1B2CB5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18B01-5761-40B7-089D-FC46B8580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E3019-05A6-356B-440B-4139EEAFD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BE391-B850-3D9A-F00C-1524A2FE60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164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BD9DC-3225-91DC-5A95-66716129B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856A99-5AFD-06B3-D5F2-04B5A5622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7060CD-E0C0-F6E8-2638-9D9FD585C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05BB7-60FF-DFB6-BA99-FCD7FA233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345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89CC0-F97B-A45F-C44F-9D5F2D880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C5D483-048B-AE4A-FCD0-F506ADFBB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BACADB-8BF1-7061-877D-136E4F780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80D4C-7030-CDF8-58B6-95871C9CD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55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445F0-45DE-CF58-E4FA-238D1121A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EAB3DD-769B-2126-BB71-8C742E51C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D2580C-4585-0E79-74D9-4C54EBE86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817EF-FC21-6315-1BE9-BD6608876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654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AE8E7-0F6D-C9B0-BE1C-62648805C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8DFC4E-C98A-D266-F513-F9F074532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4043E2-3A42-3DA7-5BBA-56C1BC2A3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6EDB8-FB8E-C7EA-825C-E3E433ED4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12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07752-15F2-93D6-AD4A-508D34973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09F9D0-2893-B41C-457E-D03290CEC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760A6-E8A6-64E1-CC8D-D753D9B78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EE09A-148D-3AE8-BA1B-E42C00049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6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E7D44-EFC3-1434-EA8C-D5E97D0AB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CF805-5A1F-35E3-6CB2-0FD41BFBA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7462A6-1CAB-8BEF-97BC-935F664E5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7D9B8-8078-2D42-61C9-D4529BA26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695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3D25C-E426-AF3A-C5C9-36F25F934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37CD74-1157-3810-0CA8-BA446FCB8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E9EB5-9DD6-7F2F-3358-E3CB3AF9F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D348C-65F3-415E-A65A-00613DF9C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72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5A2AE-3B4A-11EB-944C-1D1442FD8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892B57-A201-7B71-D29A-386593034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2F928-B555-9981-1065-C17AE913B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78B39-25BB-4381-98FB-EA9DB40F3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9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5BD01-7083-43D9-D1AA-EB2860427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440B2-6F08-3465-E9A9-069F56BD8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B359DF-AF85-936F-E8C7-79798F8BF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ED5D6-5875-7E0E-3EC1-564EEBB0B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30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193E-0B80-8A3D-EA5B-10BC1934D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072C6E-2753-9EAB-BC09-AF2CFD7D6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1395E0-045F-7186-9401-C4C37983D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42273-CB15-D588-5F5C-8079705AE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71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02E42-67C0-7A65-85DA-D94AD609B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C7FD3-37AA-4F4E-9BBE-CA4A63BBC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21405-ADE9-FEF5-A949-D22FB254B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C1AEF-B506-1B3D-414F-840F8E0767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50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1192D4-3DEB-49BB-8F09-91031D57C7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6224" cy="6858000"/>
          </a:xfrm>
          <a:solidFill>
            <a:schemeClr val="accent1"/>
          </a:solidFill>
        </p:spPr>
        <p:txBody>
          <a:bodyPr tIns="1280160" anchor="ctr">
            <a:noAutofit/>
          </a:bodyPr>
          <a:lstStyle>
            <a:lvl1pPr algn="ctr">
              <a:defRPr sz="2000"/>
            </a:lvl1pPr>
          </a:lstStyle>
          <a:p>
            <a:r>
              <a:rPr lang="en-US" dirty="0"/>
              <a:t>Click to insert image here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4C4FA-8597-7449-A0F1-38E8A1C6B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1018" y="1526016"/>
            <a:ext cx="12188952" cy="2031324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 lIns="868680" tIns="91440"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7477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2E6D3-9558-45D3-9914-1F3B0A5BD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88952" cy="6858000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 or graphic here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DF58130-BFA9-C64B-9400-27CEC7444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966" y="2338086"/>
            <a:ext cx="10541219" cy="2164466"/>
          </a:xfrm>
        </p:spPr>
        <p:txBody>
          <a:bodyPr lIns="0">
            <a:no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9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>
            <a:extLst>
              <a:ext uri="{FF2B5EF4-FFF2-40B4-BE49-F238E27FC236}">
                <a16:creationId xmlns:a16="http://schemas.microsoft.com/office/drawing/2014/main" id="{63C9361F-F5AC-124A-A751-F276961C9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2707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text</a:t>
            </a:r>
            <a:br>
              <a:rPr lang="en-US" dirty="0"/>
            </a:b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110C240-E84A-BB4D-911E-3069CAF91A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176" y="1018950"/>
            <a:ext cx="10542706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B2370-69F6-454B-ACB1-3BCDAE4D8D5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7320225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85AAEB-729B-0E45-AA2A-8821D226E7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60220" y="3888618"/>
            <a:ext cx="238909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BA4E48D-7640-4648-AD2A-35EB9295CC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60220" y="5322378"/>
            <a:ext cx="2389094" cy="85976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26946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full-bleed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3">
            <a:extLst>
              <a:ext uri="{FF2B5EF4-FFF2-40B4-BE49-F238E27FC236}">
                <a16:creationId xmlns:a16="http://schemas.microsoft.com/office/drawing/2014/main" id="{3265DD9D-6018-7248-B068-226B5087E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0405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text</a:t>
            </a:r>
            <a:br>
              <a:rPr lang="en-US" dirty="0"/>
            </a:br>
            <a:endParaRPr lang="en-US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2BB5A709-E25A-CC47-AE58-EC9F42EF12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3176" y="1018950"/>
            <a:ext cx="1054040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BB3087-49AA-480C-A462-1133A6E7C6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1" y="2066536"/>
            <a:ext cx="12188951" cy="4800602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AF7B98-3554-234B-A9A0-828B8E3E86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66537"/>
            <a:ext cx="6096000" cy="4800604"/>
          </a:xfrm>
          <a:solidFill>
            <a:srgbClr val="262626">
              <a:alpha val="61961"/>
            </a:srgbClr>
          </a:solidFill>
        </p:spPr>
        <p:txBody>
          <a:bodyPr lIns="1920240" tIns="274320" anchor="ctr" anchorCtr="0">
            <a:normAutofit/>
          </a:bodyPr>
          <a:lstStyle>
            <a:lvl1pPr marL="0" indent="0" algn="l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text style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08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667F-4D1E-EA4A-9BD5-F58C1A590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62621"/>
          </a:xfrm>
        </p:spPr>
        <p:txBody>
          <a:bodyPr lIns="0" tIns="0" anchor="t">
            <a:norm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DA66A47-2551-47FC-AF11-56C9D8900AD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600" y="202268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6A8B312-3B12-4FB7-8207-99056B6249D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07040" y="202268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889AF3F-A262-4DE7-9C9F-D0730B47D91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895600" y="347034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3E97BC8-22E4-3141-9608-84A945A42A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347034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F4D375CF-42E3-43DD-814F-AC643A2908F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895600" y="4922214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B752F2A-0251-4959-80B1-17743D2F9F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6000" y="4922214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23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3">
            <a:extLst>
              <a:ext uri="{FF2B5EF4-FFF2-40B4-BE49-F238E27FC236}">
                <a16:creationId xmlns:a16="http://schemas.microsoft.com/office/drawing/2014/main" id="{40DEA294-B1C6-9E48-A990-C4FC91639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2A9031-5DBD-4AD9-9381-7F3F67DD857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38200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9751D94-3DF3-A241-B368-55DC9BEF389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7" y="4634096"/>
            <a:ext cx="3042684" cy="617685"/>
          </a:xfrm>
          <a:solidFill>
            <a:schemeClr val="accent4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B5A1782-324D-4E6F-B70F-B4AAAF5BE28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600994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02C2A04-A4DF-194D-9BF0-98BDCA834A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1548" y="4634097"/>
            <a:ext cx="3042684" cy="617685"/>
          </a:xfrm>
          <a:solidFill>
            <a:schemeClr val="accent2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948B0B4-59DD-4F57-BC4D-AD690F1F9A8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310557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10F1566-2F10-C94E-A440-3BE6863E41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1111" y="4636714"/>
            <a:ext cx="3042684" cy="617685"/>
          </a:xfrm>
          <a:solidFill>
            <a:schemeClr val="accent3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78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1830361-A194-9F4E-999F-05BDD53E5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09F5E-ECB4-4608-BAD6-3C0B906FBC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68500" y="1780031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1456E2-715C-4D0E-AEC1-EDCEF7EFE17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997700" y="1779475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4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6BEBC398-0B32-5D4C-8F8E-8DA17BC07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2D11-D0BD-46AC-942A-A7F84C34C1C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8199" y="1780031"/>
            <a:ext cx="10537683" cy="457631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1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0269070-4807-43E2-A9DF-90767C93C7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207239" cy="6858000"/>
          </a:xfrm>
          <a:solidFill>
            <a:schemeClr val="accent1"/>
          </a:solidFill>
        </p:spPr>
        <p:txBody>
          <a:bodyPr tIns="2560320" anchor="ctr">
            <a:no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 here</a:t>
            </a:r>
          </a:p>
          <a:p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95A5A22-1295-5A4C-BEED-CDAAB6B38D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1574" y="-11151"/>
            <a:ext cx="12207240" cy="3429000"/>
          </a:xfrm>
          <a:solidFill>
            <a:srgbClr val="262626">
              <a:alpha val="61961"/>
            </a:srgbClr>
          </a:solidFill>
          <a:ln>
            <a:noFill/>
          </a:ln>
        </p:spPr>
        <p:txBody>
          <a:bodyPr lIns="868680" tIns="2057400" bIns="9144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exit master text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EBD28-F38A-B644-853D-75CBD6A9F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5847"/>
            <a:ext cx="10515600" cy="1062232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6C998-067D-F24C-8880-399DE7EC60CF}"/>
              </a:ext>
            </a:extLst>
          </p:cNvPr>
          <p:cNvSpPr txBox="1"/>
          <p:nvPr userDrawn="1"/>
        </p:nvSpPr>
        <p:spPr>
          <a:xfrm>
            <a:off x="3340444" y="5935091"/>
            <a:ext cx="5511112" cy="52322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  <a:latin typeface="+mn-lt"/>
                <a:cs typeface="Arial" panose="020B0604020202020204" pitchFamily="34" charset="0"/>
              </a:rPr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654708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FD44-3E18-544B-BBAC-DCBF5F125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9494"/>
            <a:ext cx="10515600" cy="911595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69AB53E-6566-42B1-A87A-589EE239D5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6759223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D3509C8-7877-6946-8CE5-00F7B9552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2800" y="3725227"/>
            <a:ext cx="2919113" cy="183531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buNone/>
              <a:defRPr sz="16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6EC1DFF-6B7A-4C4C-9BDC-76D1FE8DD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32800" y="5692068"/>
            <a:ext cx="2919113" cy="532753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4DDE9C-955A-40E0-AEDB-57EE5B37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092AA-470A-438D-B06A-389D4965D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C0FCC-269D-49E4-B1A8-2F5D9EEA5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2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78" r:id="rId4"/>
    <p:sldLayoutId id="2147483679" r:id="rId5"/>
    <p:sldLayoutId id="2147483680" r:id="rId6"/>
    <p:sldLayoutId id="2147483682" r:id="rId7"/>
    <p:sldLayoutId id="2147483687" r:id="rId8"/>
    <p:sldLayoutId id="2147483686" r:id="rId9"/>
    <p:sldLayoutId id="214748368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hyperlink" Target="https://www.pcbbuy.com/news/What-is-Manhattan-Routing-in-PCB-Manufacturing-Process.html#:~:text=Manhattan%20routing%20is%20a%20PCB%20routing%20strategy.%20You,vertical%20traces%20are%20used%20on%20the%20horizontal%20layer.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reflectionary.org/2023/06/05/every-viewpoint-is-a-view-from-point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913F9A8-5859-8441-9D34-EA6DF53BAF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019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60E6CE8-7AB6-B54A-8434-8F730542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19" y="1101314"/>
            <a:ext cx="7781251" cy="2031324"/>
          </a:xfrm>
        </p:spPr>
        <p:txBody>
          <a:bodyPr/>
          <a:lstStyle/>
          <a:p>
            <a:r>
              <a:rPr lang="en-US" dirty="0"/>
              <a:t>Archi® Tool Tutorial base on User Guide 5.6.0</a:t>
            </a:r>
          </a:p>
        </p:txBody>
      </p:sp>
      <p:pic>
        <p:nvPicPr>
          <p:cNvPr id="3" name="Picture 2" descr="A hand pointing at a screen&#10;&#10;AI-generated content may be incorrect.">
            <a:extLst>
              <a:ext uri="{FF2B5EF4-FFF2-40B4-BE49-F238E27FC236}">
                <a16:creationId xmlns:a16="http://schemas.microsoft.com/office/drawing/2014/main" id="{7F962AC6-0452-C007-9BBA-3A987C30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08" y="2301643"/>
            <a:ext cx="4414714" cy="4414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964CA-5464-90C5-5354-BFDA90148702}"/>
              </a:ext>
            </a:extLst>
          </p:cNvPr>
          <p:cNvSpPr txBox="1"/>
          <p:nvPr/>
        </p:nvSpPr>
        <p:spPr>
          <a:xfrm>
            <a:off x="129110" y="130236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681CB-770D-0A31-2085-902490D9722E}"/>
              </a:ext>
            </a:extLst>
          </p:cNvPr>
          <p:cNvSpPr txBox="1"/>
          <p:nvPr/>
        </p:nvSpPr>
        <p:spPr>
          <a:xfrm>
            <a:off x="2294959" y="286071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2F8014-79E8-1B72-E0F2-5FEF855BB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059" y="3545572"/>
            <a:ext cx="3244987" cy="1394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32DAE5-ECB5-3B67-F681-9E4442907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836" y="0"/>
            <a:ext cx="431954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715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A6C1-0EBD-F6B4-AB91-7AFD1D297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C4F893B-4D33-5D42-5262-B56E05DF82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A8CDE64-2DDF-A448-B795-99311D7F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5CD34-C8FC-FE8C-AED9-5DDCE7CDCE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B8D9B-BB98-4C8C-29AE-A01B5EA7472F}"/>
              </a:ext>
            </a:extLst>
          </p:cNvPr>
          <p:cNvSpPr txBox="1"/>
          <p:nvPr/>
        </p:nvSpPr>
        <p:spPr>
          <a:xfrm>
            <a:off x="81440" y="2353369"/>
            <a:ext cx="6252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05.05 Changing an Object’s ArchiMate Concept Type in the Model Tree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26A5B9-2DC7-81A9-8140-B717AE67B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FCA69D-A001-A525-C1C0-8D7FAC91EF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11098" y="1150577"/>
            <a:ext cx="5954434" cy="554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20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FE617-840D-11D9-A52C-710089A74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201F6B9-03EA-5937-7713-76CA3654DC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1A1403B-AC7F-C45A-6A33-02DBA8B0D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84BEE-B63D-6E96-56BD-A566BB82B313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38396-81AF-5825-EDF9-E9BAF5BB126D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05.06 </a:t>
            </a:r>
            <a:r>
              <a:rPr lang="en-US" altLang="zh-CN" sz="3600" b="1" dirty="0">
                <a:solidFill>
                  <a:schemeClr val="bg1"/>
                </a:solidFill>
              </a:rPr>
              <a:t>Editing Properties for an Object in the Model Tree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C48DC8-E65C-059A-3664-3DB00494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17B3D-856B-4C6F-18AB-8E782D77DF2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2440" y="1152524"/>
            <a:ext cx="5794089" cy="5575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564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8693E-A1E1-E9F6-3F05-6BFC56C2E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C74F456-4C5D-E90C-D295-D2BB0DDB04F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F9EF706-2411-1F0D-C6A5-07525AEC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1647B-7AC2-D128-205D-B6A80803C78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F3A78-B8F0-73E8-7B45-91E160D11204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05.07 Concepts in the Model Tree and Views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86EDB-DCC3-0CB6-3D4D-0B40A354B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2779F-20BC-1707-D460-EDDDA9955E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65649" y="1200420"/>
            <a:ext cx="5695875" cy="5559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1FA923-A563-4BA5-7661-7610AEDF4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070" y="4375010"/>
            <a:ext cx="1790950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16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1685E-7E6B-09B2-09FD-CDAD67AD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FE5317E-B2F1-F15E-6821-53D155B455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61C231B-5C96-9190-6656-594E47443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05129-BCED-3634-71C1-40312DE02A2A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F5D03-E846-BF9C-12D2-93FDC589EA2B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05.08 Synchronizing Selections in the Model Tree and a View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00BDC-58C0-85A3-608C-EB904DF7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3234B5-3D71-677B-795C-3FC5A9331F5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84770" y="1161669"/>
            <a:ext cx="5828758" cy="5614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31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E3753-242B-10FA-F626-ECF56E77C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47D4CDE-7DD2-B98A-D2E0-84CE1F8B6A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9696A72-4587-F88D-08D1-8CC210E1D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C2454-C29F-799E-E807-8EA853DCD290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4DE9C-4B63-3433-2F01-75EABA637C92}"/>
              </a:ext>
            </a:extLst>
          </p:cNvPr>
          <p:cNvSpPr txBox="1"/>
          <p:nvPr/>
        </p:nvSpPr>
        <p:spPr>
          <a:xfrm>
            <a:off x="81440" y="2353369"/>
            <a:ext cx="625241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05.09 Drill Down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ED738F-7D72-B399-2F12-78F289A82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8A35C-86CC-AC93-3632-5FB63A52F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543" y="3945545"/>
            <a:ext cx="1995406" cy="19954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0286B4-A3F9-F05E-039F-77313B6F35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060004" y="1199095"/>
            <a:ext cx="5688519" cy="549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946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089F5-6718-833F-85E7-6F7D69215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09E0B0F0-9D3F-9623-11AE-804C07659B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F360AB1-390C-A8CC-F7E6-E355B7039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DF4A9-556A-8EE9-035A-984261E007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D8D04-2D2D-E081-9C85-E01762998788}"/>
              </a:ext>
            </a:extLst>
          </p:cNvPr>
          <p:cNvSpPr txBox="1"/>
          <p:nvPr/>
        </p:nvSpPr>
        <p:spPr>
          <a:xfrm>
            <a:off x="81440" y="2353369"/>
            <a:ext cx="625241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05.10 Hiding Folders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229DB6-51E0-BD34-54C2-BE400797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2B7D58-EC11-3D0A-672F-EFC00FC9EF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17335" y="1246112"/>
            <a:ext cx="5652530" cy="5362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2BDDE-FF38-EA4C-F5E2-DD06F6E12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085" y="4535440"/>
            <a:ext cx="1634412" cy="12353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3C55E6-635A-57B2-9942-995BEEB7A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886" y="4535440"/>
            <a:ext cx="1425361" cy="1216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615FDC3-797F-24DB-855C-0E6601079B9B}"/>
              </a:ext>
            </a:extLst>
          </p:cNvPr>
          <p:cNvSpPr/>
          <p:nvPr/>
        </p:nvSpPr>
        <p:spPr>
          <a:xfrm>
            <a:off x="2594624" y="4827282"/>
            <a:ext cx="579654" cy="61075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8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B9D68-E39E-9FC0-CB2F-CDBB48EF4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9BB8A00-CD03-E228-0ADC-577DDBF83B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16B9F5C-9567-0932-9ADB-287202DB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BC7DA-044E-D0E0-016C-4DF250133278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16571-F088-0B38-60B0-C0CB6D1FECC9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05.11.01 </a:t>
            </a:r>
            <a:r>
              <a:rPr lang="en-US" altLang="zh-CN" sz="2400" b="1" dirty="0">
                <a:solidFill>
                  <a:schemeClr val="bg1"/>
                </a:solidFill>
              </a:rPr>
              <a:t>Filtering Object Types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05.11.02 Filtering User Properties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05.11.03 Filtering Specializations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04C235-29BA-58CE-32CB-F6DAA96AC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F45D4-A847-9E63-8898-BDB8DCCB3F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665524" cy="536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052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635C6-6698-D950-63D0-9540DA065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CA17D0-950B-2393-8032-E826120159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857B028-2F87-F388-6F6C-849ADC6C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1AB16-ECC6-D3D3-1EA5-692C7661812B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65643-3B42-D57C-4957-0B3A04DFC8B7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05.11.04 Show All Folders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05.11.05 Match Case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05.11.06 Match Regular Expression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A195F4-D235-DC6E-F00D-0BD969182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CF1395-160D-D782-4B27-918E08B1CF8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191527"/>
            <a:ext cx="5471005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49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80D88-B8B4-7CBD-8A1A-3E12C319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E3F5CD1-5D81-A24F-6509-7B30EF4476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FEDE1BF-26D3-1D10-D187-F353390F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68D91-34AA-7113-144A-D0FC7FD9C05E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87E35-C93A-1FDA-A4B4-1F742E180197}"/>
              </a:ext>
            </a:extLst>
          </p:cNvPr>
          <p:cNvSpPr txBox="1"/>
          <p:nvPr/>
        </p:nvSpPr>
        <p:spPr>
          <a:xfrm>
            <a:off x="81440" y="2353369"/>
            <a:ext cx="62524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05.11.07 Reset Filters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05.11.08 Find and Replace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68D5D2-65B7-2697-4973-99786F3EB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F23CA1-CE8B-1B6F-8159-D21207FC6A7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67435" y="1174192"/>
            <a:ext cx="5889429" cy="5553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712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CD1C5-0612-6B26-E324-79DF93D30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74B4F97-5E6A-3CDD-4481-6078026FD4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5EE49EA-A11B-5263-6E3A-3916261F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7F6F8-A6AA-DC8B-1EF9-1658E8DAB2AB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8F54B-C414-49EC-87C6-578382B09A40}"/>
              </a:ext>
            </a:extLst>
          </p:cNvPr>
          <p:cNvSpPr txBox="1"/>
          <p:nvPr/>
        </p:nvSpPr>
        <p:spPr>
          <a:xfrm>
            <a:off x="81440" y="2353369"/>
            <a:ext cx="6252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06.01 Opening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06.02 Creating a New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06.03 Working with Views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7D0E30-6587-418D-9895-887E770D3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09EF83-E173-84C4-78F9-7815F4BF7E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246112"/>
            <a:ext cx="5546803" cy="5370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969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460AB-48F1-FA7E-CEBC-7C340AA72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BE60D1D-6A94-3D4E-F278-7BB045619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D47A94C-4F6D-6BBB-AF56-4D12EAE3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C4AF7-9CA1-E28D-C5D7-2FD8F04675D8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7D0B6-126F-E463-FD31-F5AF361CF5A6}"/>
              </a:ext>
            </a:extLst>
          </p:cNvPr>
          <p:cNvSpPr txBox="1"/>
          <p:nvPr/>
        </p:nvSpPr>
        <p:spPr>
          <a:xfrm>
            <a:off x="81440" y="2353369"/>
            <a:ext cx="640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CH01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B969F5-84BD-B2AD-5C39-AAE6AE6432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172469" y="1321762"/>
            <a:ext cx="5727732" cy="5403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A1A546-4982-E08D-00D2-CE1BE0114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2B4C03-7932-98A4-DDF5-5B45A5938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335" y="3652016"/>
            <a:ext cx="4693983" cy="2845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602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105A7-04C0-6B4F-B62F-2EC84D984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24D1A1C-609E-2AE5-E967-E6AD45667E2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3C79DBD-4562-91C5-C25C-61364F045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8B3AA-DC79-E8DF-D4B1-F3BA6495CFC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C2B72-DC21-AEE3-68A7-F93178111114}"/>
              </a:ext>
            </a:extLst>
          </p:cNvPr>
          <p:cNvSpPr txBox="1"/>
          <p:nvPr/>
        </p:nvSpPr>
        <p:spPr>
          <a:xfrm>
            <a:off x="81440" y="2353369"/>
            <a:ext cx="62524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06.04 Navigating a View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Panning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Using Keyboard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Auto-Scrolling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Zooming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Find and Replace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6A4972-9DB9-6B15-B806-77BAD5B5C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0FD07B-77A8-18D5-2C66-618858CC23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05659" y="1217754"/>
            <a:ext cx="5717990" cy="5460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09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1CE8F-F155-1138-9A78-58436B0B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A107A59-19C4-5B9E-5D39-AC37DAA262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7B73BF0-334D-0068-C1EF-BE1CEB4CA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E9EC3-BC96-2191-63FF-CF842DB0809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B1369B-57C2-4533-CF5C-F445AA7F596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06.05 The Palette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06.06 Specialized Concepts in Palette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905317-F048-C2AD-857F-B50B5256F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2BC4D6-E161-2F62-DCBF-3A48DE673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588" y="3518445"/>
            <a:ext cx="1166412" cy="3209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677F6D-84CC-107D-E506-81302E7BD45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401835" y="1200194"/>
            <a:ext cx="5335545" cy="55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3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244BA-7B32-D814-1E98-03B5A8C1D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316A3A0-9EF9-89DB-92EF-FDAC0F1AAF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502DB5C-8AF2-CD3B-6E80-C09C60D7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426D7-39D6-C793-9926-4A86D4D8278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E09F8-7AF0-921E-5C0E-3F8E556FBACB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06.07 The Detached Palette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A60ED2-7023-AB9E-5B50-C74AF62ED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A34B00-E227-0B3D-B48F-9203CDB81E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56709" y="1282760"/>
            <a:ext cx="5977166" cy="5302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F8AF4D-6F7F-522B-B111-54A905916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370" y="4087451"/>
            <a:ext cx="2314898" cy="2381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410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8B40C-C10E-1FCD-701E-CD4F0187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83C5D57-51A1-FE44-6946-25A017D739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E7872FB-D811-43D0-8AF2-E5D722E9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FC91B-E91A-0B22-1667-5DD96AE2C4F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2A169-4023-0957-B85A-5FE4FF680362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06.08 Palette Selection Tools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FD2A0-F128-9F76-CF61-C181837BC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7BC2E1-E4F0-6AC5-DA45-F917CCD0EBD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54109" y="1367018"/>
            <a:ext cx="5978446" cy="5273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5124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3DFA4-5BA7-F44D-0B7E-720991019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802F345-423B-359F-E017-831CC779AA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5587843-21AD-7E69-B4DF-8A1998B2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7DA40-CCF9-8AA5-F003-D5BF37D3470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203B5D-9784-1953-4B84-4762B5FFE47B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06.09 Palette Creation Tools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Relations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Notes and Groups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ArchiMate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06.10 The Format Painter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31E911-A4CB-999B-5634-928B8C116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48968-26AA-538A-C0C0-283BCDDDC70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546229"/>
            <a:ext cx="5238595" cy="488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063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017C-56A5-1AF1-9D32-EB635E644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0AD47A4-1695-CE51-EFA6-770AC8314B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F866F99-3D2A-3C61-7BCB-79AEE85E8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F6D64-440B-D1A0-0009-B732B19EB7FF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B991D-05BC-F4C7-2798-BA77A4E826AB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06.11 Adding New Elements to the View from the Palette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C89AA8-1589-97E9-06FF-EEB874B8E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DACDA-CF47-B00B-EDBA-07C10C5A98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63063" y="1334763"/>
            <a:ext cx="5822680" cy="5157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4700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CC0FC-6A4C-76EE-CA59-0BF802734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3144945-9B30-E935-7D23-888D2742BC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869CD33-8A0E-6DA1-F09C-B56D915A5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CAB93-F9AA-A472-F5D2-2286C0A61400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ED6FB-32EB-2DBF-D21F-1E77D74C4802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06.12 Editing the View’s Elements’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4B9E92-7592-743E-DF45-E0BAFC668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2B6FC-2B23-BD6D-E176-B7D86B24519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78426"/>
            <a:ext cx="5744644" cy="5265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418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EB26-F244-3F67-F3E6-B5129F40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5E0782C-29C5-B953-4A58-5BB67B6850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9AE3E10-5C32-73FF-9D11-EC8FADA1D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4BA11-534F-AB52-B6CA-216CAF97D06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C1587-09BD-8A0D-0D76-7A8F99518B40}"/>
              </a:ext>
            </a:extLst>
          </p:cNvPr>
          <p:cNvSpPr txBox="1"/>
          <p:nvPr/>
        </p:nvSpPr>
        <p:spPr>
          <a:xfrm>
            <a:off x="81440" y="2353369"/>
            <a:ext cx="62524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06.13 Adding New Relationships (Connections) to the View from the Palette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F8AA5-BD3D-2022-827B-5A095DA77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1DA94-BD2B-217E-BAC2-E23FAC296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00" y="4569360"/>
            <a:ext cx="5192004" cy="2011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68A9F-BA9D-5AEC-9CDA-BFC68869D4F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499842" y="1319596"/>
            <a:ext cx="5354018" cy="4968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3786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87050-302B-603D-DB62-14E7CE364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090B473-D113-A97A-6F17-92356D85F6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67861A1-7979-298B-40EA-3C87576C1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766BF-CBF1-BB42-A789-BA32451011AF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779D1-FC1B-44B1-D1F4-7440B86CFAFE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06.14 Information about Connections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06.15 Adding Circular Relationships (Connections)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3BC85-25D9-05B3-4F16-B4CF51C40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ACD73-FCB1-D048-2164-A54EDB02ED7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85991"/>
            <a:ext cx="5892975" cy="5401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214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BADB-A921-1C8A-A4F7-280E0433E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4D0D209-E17E-5554-47A9-C115EF5B747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09E25A7-691E-6E9C-B841-B0701BB7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263A4-C48A-C23C-453E-DA3D3C1AEAC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6B5C1-F830-74AA-27B5-7B27A9E1C1B6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06.16 Adding New Relationships and Elements to the View using the Magic Connector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1117CC-5A9C-D5DC-3059-04ADB788B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936F5D-8450-64D0-B268-2713423C98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164992" y="1246112"/>
            <a:ext cx="5646711" cy="5319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2176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86D43-7180-5199-A6F6-F50DA0B32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A38FB20-BBC5-804D-9C6F-0C285282E0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978413E-5378-FC05-2924-5BC0F653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3EED2-E139-8685-2312-5E02175A20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C74F3-C354-997F-9817-A48B09E22979}"/>
              </a:ext>
            </a:extLst>
          </p:cNvPr>
          <p:cNvSpPr txBox="1"/>
          <p:nvPr/>
        </p:nvSpPr>
        <p:spPr>
          <a:xfrm>
            <a:off x="81440" y="2353369"/>
            <a:ext cx="6406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CH02 Installing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</a:rPr>
              <a:t>and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</a:rPr>
              <a:t>Launching Archi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9A17A1-8590-F941-82C6-0286A4E19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076D2A-5E65-4F25-4014-74597A2532D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802374" y="1163772"/>
            <a:ext cx="6080492" cy="5528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E56782-993F-354A-DB8D-B2DF18694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817" y="4121552"/>
            <a:ext cx="3144345" cy="265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1722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3BD1C-02C9-1119-E214-3B72E7CF2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6DCCC59-9147-7C25-F5E7-4B12BEDE80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595EB6E-FF06-D334-62FD-C55072B0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7969C-230C-A0C5-9553-6A5D96B2BF9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4A182-2106-E94B-9879-1AE131882EC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06.17 Adding Elements and Relations from the Model Tree to a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0BA4B4-06E9-B7C3-D925-648B82195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FF9D8-542A-FAAE-3BC8-4F0A8CAB00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717528" cy="5309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665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FAEBA-E34B-6CAC-63BB-33F434277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EB74915-9961-9732-93C7-2D534DE3405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5CB0A66-25E4-D55B-3469-0BF24ED4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11207-FF5F-D5BC-9A8A-531FA64613B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A255A-0A23-E8D6-B955-B59E21B9B3D1}"/>
              </a:ext>
            </a:extLst>
          </p:cNvPr>
          <p:cNvSpPr txBox="1"/>
          <p:nvPr/>
        </p:nvSpPr>
        <p:spPr>
          <a:xfrm>
            <a:off x="81440" y="2353369"/>
            <a:ext cx="6252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06.18 Adding a Group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64AE07-BA8D-52CD-8772-E21817E84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FAF2E-2B28-D977-62C6-7FAB056185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6601" y="1152524"/>
            <a:ext cx="5828039" cy="5575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56CFE-F4C1-717A-7EFC-80FD706E1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34" y="4115405"/>
            <a:ext cx="4840284" cy="2164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3818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F1DE2-854D-5DFA-81BC-6809F0F61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5A4D7F-FD1A-E791-1EA1-FEC1E6F305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A9FDFFA-66A8-437F-F03A-27892285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FBD87-2D40-9338-CE71-1650DFBF546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17F70-C82B-26B7-8CB8-C1AC22C67EA9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06.19 </a:t>
            </a:r>
            <a:r>
              <a:rPr lang="en-US" altLang="zh-CN" sz="3600" b="1" dirty="0">
                <a:solidFill>
                  <a:schemeClr val="bg1"/>
                </a:solidFill>
              </a:rPr>
              <a:t>Adding a Note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06.20 Adding a Note Connection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7DC6ED-F79F-BBF2-4D13-4E31EACD4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9ECA4-BFB0-2D06-A760-D3F86739E3B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717767" cy="5471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281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E5B9A-5422-44DE-D892-C85724FB2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1F0CA12-B0C5-DD40-6405-FD0772A27D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6FF1AF6-3C3E-65CC-ED2B-2480A58B7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20D2B-22CD-A6EA-1FF5-3111018EB9F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38F81-7389-21EF-EDE7-FD5B6E00532D}"/>
              </a:ext>
            </a:extLst>
          </p:cNvPr>
          <p:cNvSpPr txBox="1"/>
          <p:nvPr/>
        </p:nvSpPr>
        <p:spPr>
          <a:xfrm>
            <a:off x="81440" y="2353369"/>
            <a:ext cx="6252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06.21 Adding a Junction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ED979-71AB-1D25-4DD5-B9704AF99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E57DD-B79B-23C0-68A1-B7837ECC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164" y="4102036"/>
            <a:ext cx="1447492" cy="1423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4E8035-9819-4327-862A-08029D5A07E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039963" y="1170337"/>
            <a:ext cx="5881033" cy="560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60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3FC9F-9D82-C7A6-C71D-05372390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DF09406-46CE-E802-315B-A16383B54A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8FC5704-0706-8446-DDB8-AE16BFB4E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672E6-E118-D5F7-87C2-6690B773BA0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F0FB8-151C-8646-E34F-E34517ADAB3F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06.22 Adding a Reference to Another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EB984-3E56-58CD-FE5F-3B72FB99F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D0D06-FF55-1501-D3AD-0FCC1DE82BD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347764"/>
            <a:ext cx="5509194" cy="5235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5D6CD3-4ECE-89DC-5B54-FDC934333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966" y="4384694"/>
            <a:ext cx="3103374" cy="2246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3120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4AAB2-601A-5BB4-A60F-FD1720A3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B58AAB0-F75A-8735-A207-A30DAD1A43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9146C35-BDAC-4EB0-7484-B6D9D76F1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79AFE-31CB-979B-FCE6-744D69F2B98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289CD-EF30-9576-E7F4-529FB4404687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06.23 Connection Bend-points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A45F44-713A-4E69-FE40-FBD916BC9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10BEDB-9459-EE1E-6939-10BBE92AAD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79822" y="1422501"/>
            <a:ext cx="5917931" cy="5128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7DB56F-D8BF-BF53-3EF5-1DF9AA6E3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75" y="4878932"/>
            <a:ext cx="4510030" cy="120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43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0F7BB-1737-E85C-FB29-F039FFFF3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7B8DC3A-D59B-C942-6C64-AB49D3DBE1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C343DDA-F699-BEFB-3744-9FC1B97C6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6F4A-827D-9900-DF59-7714690A146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5E5A1-74C0-2AED-303D-65A2EE0329D1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06.24 Setting the Properties of a Connection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B11F05-CCAA-ED37-5F76-CCFE2F92A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EDF620-4993-5311-C6A0-9080BE7BFD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616354" y="1234864"/>
            <a:ext cx="5231652" cy="549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1329B3-1AA1-B50B-8D9B-881E89D97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714" y="4863182"/>
            <a:ext cx="3648788" cy="1864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596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90E2-C344-177C-FC92-88B778998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DB195A7-653B-E280-B484-B4B3D145BF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9C6C270-A81E-0112-B1D7-C172AED5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422C9-55D0-9AE0-E213-FA7B4ED4F8E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F3982-68C5-E88F-4B49-4B7FD0998FF4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06.25 Setting the Connection Router Type for a View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Manual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Manhattan</a:t>
            </a:r>
            <a:r>
              <a:rPr lang="en-US" sz="2000" b="1" dirty="0">
                <a:solidFill>
                  <a:schemeClr val="bg1"/>
                </a:solidFill>
              </a:rPr>
              <a:t> (</a:t>
            </a:r>
            <a:r>
              <a:rPr lang="en-US" sz="2000" b="1" dirty="0">
                <a:solidFill>
                  <a:schemeClr val="bg1"/>
                </a:solidFill>
                <a:hlinkClick r:id="rId4"/>
              </a:rPr>
              <a:t>Manhattan routing</a:t>
            </a:r>
            <a:r>
              <a:rPr lang="en-US" sz="2000" b="1" dirty="0">
                <a:solidFill>
                  <a:schemeClr val="bg1"/>
                </a:solidFill>
              </a:rPr>
              <a:t>)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B9F40-167E-70EF-1120-11E98A994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F2F552-4E6F-0B0D-097A-5DCF4E307B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148406" y="1283824"/>
            <a:ext cx="5710245" cy="540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902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0BF79-4A87-EB38-797A-959DB39CF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E3826B-3D0F-EBC1-C3C5-2E1A253895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FF38A9B-66A4-A4E2-1E01-1A50B052B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DBF59-868C-1C34-30A0-1B555330E1CA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0E32B-DE78-9728-5706-BCB65D7DDB5E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06.26 Container Elements and Nested Element Relationships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6DEA3-3FC6-C021-272F-5115C4EE5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D0E30-6A2F-2342-BB1F-7917561022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708455" y="1179522"/>
            <a:ext cx="4520790" cy="5548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99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64F05-0366-EE2E-AE8E-BC6E9C807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4BDFF16-37D6-65D1-FE14-A76CB48602C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CD47A53-7866-18D1-B269-D9BC07D1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95BC0-BA82-A1FA-F86C-6E8CA765B5F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4901C-71F7-95CC-80AD-590C34622FB4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06.27 Creating, Showing and Hiding Relationships between Nested Parent/Child Elements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EA6E5-DC43-4CFC-B9D3-ED76C6161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A1BAD2-0C53-F5CF-6AC4-8F392FB761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93656" y="1191753"/>
            <a:ext cx="5610879" cy="5469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897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A2D1F-15EB-7F07-9719-AE4F4379A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0C9F6F1-EC0E-1191-BE5C-1D85044CD5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88B9E52-5E65-AB20-3908-7D084C02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DCB26-1156-1337-B844-EF2B50C2715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B1E288-9AD4-E423-AD43-66707E53B4F2}"/>
              </a:ext>
            </a:extLst>
          </p:cNvPr>
          <p:cNvSpPr txBox="1"/>
          <p:nvPr/>
        </p:nvSpPr>
        <p:spPr>
          <a:xfrm>
            <a:off x="81440" y="2353369"/>
            <a:ext cx="640613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CH03 </a:t>
            </a:r>
            <a:r>
              <a:rPr lang="en-US" altLang="zh-CN" sz="5400" b="1" dirty="0">
                <a:solidFill>
                  <a:schemeClr val="bg1"/>
                </a:solidFill>
              </a:rPr>
              <a:t>Working in Archi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Windows and Tabs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Undo/Redo *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Cheat Sheets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Getting Help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D15693-AA1D-39CE-EE09-5E558231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C1072-01B5-9BE6-9CEB-7743244B64E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68087" y="1179004"/>
            <a:ext cx="6075685" cy="5596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5097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64185-3878-0C3F-D62C-D57F0553C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DFC55D9-02E0-9366-BBE2-5AB652F4C1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9F664EA-50C8-C797-7AA4-123EDFBC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DFFAA-95EA-6B3B-DD97-A63B7797ED9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E6516-8E5D-9308-C725-31800B453D2E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06.28 Setting the Order of Overlapping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06.29 Selecting Elements in a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8BB0F0-1568-14CD-82FD-4F17662C7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7C5689-583B-3518-70BE-3D611173BF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591535" y="1180673"/>
            <a:ext cx="5187323" cy="5535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9091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7FBD-7454-CC36-6F6E-99506DA18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D91492C-97D0-74A6-B948-073AF50D588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7DF3110-F1E2-039C-8E27-1CF476E0E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8286D-F37C-567B-CCEC-967F7D3EF9B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13488-3EF6-AFE3-C7A5-7F3340B34ED3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06.30 Copying and Pasting Elements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06.31 Copy As Image to Clipboard (Ctrl-Shift-C)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B5345A-8ABA-0AB0-1989-4870937F7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D640B-DF71-16DF-D5BA-D9909B81F6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91807" y="1109666"/>
            <a:ext cx="4607180" cy="566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274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B7CF1-B15E-96EE-6FAA-C4E3B594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95DFE31-3C87-396D-16A3-42298836F01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1C02C29-5F4C-8CD5-5EDE-9799AAEC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72559D-860D-8CA3-C3D4-44FF4218B22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7870E-B9BF-1F30-4F57-52D88E91A432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06.32 Delete Elements and Relationships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06.33 Delete from View (keep children)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06.34 Delete from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551C67-DDC4-4E9E-15E7-CA8CFD986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635A6-3B7A-4804-0E1B-88954CF50C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961279" y="1191753"/>
            <a:ext cx="4381555" cy="5427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344252-C128-A220-31E3-116707CA5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711" y="4167585"/>
            <a:ext cx="3314180" cy="16741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00268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F7D41-3583-ACF6-D3CB-7E0E8EEC3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7CC6449-2035-24B8-6083-3048782EF2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D6B7EF4-1A04-A414-862B-4F4FFF7F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B7CCD-79DA-1C94-BC25-19BEDCB4A0A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84EF2-2465-34E0-664E-8ED868693585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06.35 Changing an Object’s ArchiMate Concept Type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06.36 Select in Model Tree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3FA29A-416F-CE47-E6B9-66134E64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119D0-EB3D-EFE2-A8BB-04BB518485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791977" y="1209088"/>
            <a:ext cx="4543731" cy="547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621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B6A12-4900-1E0C-A5A6-D3B6DA0EC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F5F2165-F414-4248-8129-169758DF1F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DD22912-5B24-7BFB-BCDC-57EC83ADF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F89DB6-A96E-9A9E-9434-F0A5E49F7FB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B972D-3E2D-43A1-5754-02B1239C3CA0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06.37 Alignment Tools, Guides and the Grid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AE0598-5055-5B2C-F5E6-3CBF620F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E951D-A4C4-CCD1-6DBB-448101120D6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647960" y="1165525"/>
            <a:ext cx="4662607" cy="556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FDCAF0-F3B9-5FBF-3B58-343A81221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63" y="4515663"/>
            <a:ext cx="6082557" cy="2086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1281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EEC52-81E1-A6D7-6BD4-D0668EE31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5DF55AF-AF61-7950-183C-C5AB75B4D8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C53B341-94C2-5430-B22A-7BFF4BB33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377F3-A7AF-B9CC-CA08-440A098E7C8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FB599-AA2F-344D-64A3-6ABD68B4B998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06.38 Showing a View in Full Screen Mode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06.39 Export View As Image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CDA4C6-3D3D-A9CA-C35B-385FF6BB5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3B9216-8F0B-E7F8-4460-3981DC110D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69793" y="1154910"/>
            <a:ext cx="4632754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9388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32860-F9ED-7BF1-D31A-BCB03E5F9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CE41A79-273C-1362-1AF7-F30167AC76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022AD1A-894D-CD0D-3E55-A18F4E746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34B28-92E0-09DC-0A38-273AF0C9D85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B1DDE-1FA0-26FD-E83C-48180CA4EB39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CH07 Viewpoints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07.01 Setting the Viewpoints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91BF77-38B6-0996-F776-CB81C1C24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B84F4-F1BD-5305-69A2-64814ABC357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18613" y="1370497"/>
            <a:ext cx="5278228" cy="5232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3F524-4936-6749-8B73-D8476A908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59" y="4309945"/>
            <a:ext cx="4964079" cy="2465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6020B8-6B32-BF54-0415-061A6A915FFA}"/>
              </a:ext>
            </a:extLst>
          </p:cNvPr>
          <p:cNvSpPr txBox="1"/>
          <p:nvPr/>
        </p:nvSpPr>
        <p:spPr>
          <a:xfrm>
            <a:off x="1124640" y="6383455"/>
            <a:ext cx="4305768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rgbClr val="B18A2C"/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Arial" panose="020B0604020202020204" pitchFamily="34" charset="0"/>
                <a:hlinkClick r:id="rId7" tooltip="Every Viewpoint is a View from Point – The Reflectiona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Every Viewpoint is a View from Point </a:t>
            </a:r>
            <a:endParaRPr lang="en-US" dirty="0">
              <a:solidFill>
                <a:srgbClr val="B18A2C"/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9546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DBF33-0BF4-8B0B-CECA-98B3E61AD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97D90FD2-7F2B-6A67-3625-34FFE2E79EF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08E6C81-A949-13E3-3D32-54E86528C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0A2CD-407E-AF6A-940C-81C57ED950E1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3000B-BCA7-D53E-D4C8-1290E6538FE4}"/>
              </a:ext>
            </a:extLst>
          </p:cNvPr>
          <p:cNvSpPr txBox="1"/>
          <p:nvPr/>
        </p:nvSpPr>
        <p:spPr>
          <a:xfrm>
            <a:off x="81440" y="2353369"/>
            <a:ext cx="6406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CH04 </a:t>
            </a:r>
            <a:r>
              <a:rPr lang="en-US" altLang="zh-CN" sz="5400" b="1" dirty="0">
                <a:solidFill>
                  <a:schemeClr val="bg1"/>
                </a:solidFill>
              </a:rPr>
              <a:t>Creating a New ArchiMate Model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321BA3-D0CC-5AE9-CD47-66889BE0B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60110C-3000-1EA0-7980-A1CDA17B14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672747" y="1165525"/>
            <a:ext cx="6171293" cy="556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4732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EC62B-15C7-3970-7A1F-4F57FCF12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397AC15-2A85-98D9-F981-AABC884030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AAE12CA-AB31-E212-0FED-52BABF1C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54D02-DE06-40A2-76B4-903A72584133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D4E30-CC32-960D-1196-64A333F8F606}"/>
              </a:ext>
            </a:extLst>
          </p:cNvPr>
          <p:cNvSpPr txBox="1"/>
          <p:nvPr/>
        </p:nvSpPr>
        <p:spPr>
          <a:xfrm>
            <a:off x="81440" y="2353369"/>
            <a:ext cx="58655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05.01 Adding Elements to the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05.04.01 Drag and Drop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D434B9-7CA5-9B44-67D1-EEB7AD031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0BAEC2-7510-2F87-F671-693753D1650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46955" y="1381811"/>
            <a:ext cx="6091032" cy="4864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85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DB1D2-7523-9A3A-1341-DACE5C678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89C77E1-78F8-65E9-D7EA-3A4346064C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E0C8624-423C-D078-5F58-2F912CA9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95EF0-340D-5508-425A-9096E11148BD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340D8-5560-E493-5D1A-4C49A6B4D3B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05.02 Specialized Elements in the “New” Menu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15C8EB-3272-832F-FCF8-D89B6D1B1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1239A2-423C-8917-53ED-25674E13C9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89072" y="1213421"/>
            <a:ext cx="5750784" cy="5423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2279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318A0-8182-EF23-ABC9-AFFE6669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058135BF-3E96-D46B-A5FE-D1F67A5423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F038C84-FEE6-46A8-F8A3-A1B4262D1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30EC2-FEC0-CACF-5254-D946289E6A4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F7B1-F9A4-DAE7-8B96-2581AD5E3D3C}"/>
              </a:ext>
            </a:extLst>
          </p:cNvPr>
          <p:cNvSpPr txBox="1"/>
          <p:nvPr/>
        </p:nvSpPr>
        <p:spPr>
          <a:xfrm>
            <a:off x="81440" y="2353369"/>
            <a:ext cx="62524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05.03 Folders and Organization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05.03.01 User Sub-Folders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8FFAAD-3B84-B0C8-3700-681966613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F13406-79E4-2193-963B-613C63117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35" y="4825557"/>
            <a:ext cx="2086266" cy="1705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BD9548-DF95-2C43-C07F-DEC438F9E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1336" y="4826962"/>
            <a:ext cx="2725151" cy="17038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1AB305-C020-5876-77F6-A7ADF6BDDE4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40114" y="1156858"/>
            <a:ext cx="5313950" cy="55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133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143A3-2E89-55FF-D385-D90869070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3779BED-976A-7570-6978-BA76963FB60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F0660DD-30C5-E298-F082-178810CD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6C9CC-AC47-D3A9-F340-34A97FDAC58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1BFF0-226B-850B-4C24-54DAE5B6FE7F}"/>
              </a:ext>
            </a:extLst>
          </p:cNvPr>
          <p:cNvSpPr txBox="1"/>
          <p:nvPr/>
        </p:nvSpPr>
        <p:spPr>
          <a:xfrm>
            <a:off x="81440" y="2353369"/>
            <a:ext cx="625241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05.04 Working in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05.04.01 </a:t>
            </a:r>
            <a:r>
              <a:rPr lang="en-US" altLang="zh-CN" sz="2400" b="1" dirty="0">
                <a:solidFill>
                  <a:schemeClr val="bg1"/>
                </a:solidFill>
              </a:rPr>
              <a:t>Drag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and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Drop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05.04.02 Cut and Paste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05.04.03 Deleting Objects from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05.04.04 Renaming and Object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05.14.05 </a:t>
            </a:r>
            <a:r>
              <a:rPr lang="en-US" altLang="zh-CN" sz="2400" b="1" dirty="0">
                <a:solidFill>
                  <a:schemeClr val="bg1"/>
                </a:solidFill>
              </a:rPr>
              <a:t>Duplicating an Element or View in the Model Tree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A2A3CC-7740-1D74-F4DC-798A8DB0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786F14-7588-2DA7-1E8D-52953B38243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75018" y="1200421"/>
            <a:ext cx="5485853" cy="5453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59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rgbClr val="000000"/>
      </a:dk1>
      <a:lt1>
        <a:srgbClr val="FFFFFF"/>
      </a:lt1>
      <a:dk2>
        <a:srgbClr val="574512"/>
      </a:dk2>
      <a:lt2>
        <a:srgbClr val="6C3C0D"/>
      </a:lt2>
      <a:accent1>
        <a:srgbClr val="DDDDDD"/>
      </a:accent1>
      <a:accent2>
        <a:srgbClr val="616A78"/>
      </a:accent2>
      <a:accent3>
        <a:srgbClr val="B18A2C"/>
      </a:accent3>
      <a:accent4>
        <a:srgbClr val="D87C1B"/>
      </a:accent4>
      <a:accent5>
        <a:srgbClr val="2E515E"/>
      </a:accent5>
      <a:accent6>
        <a:srgbClr val="1D7CB8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ertion-Evidence-Template_Win32_CP_v19.potx" id="{F7F7AC7C-B7AB-44FD-AC83-76356AEA967F}" vid="{C271DA4D-3F28-4C4F-A66E-BDB8F32B9A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Assertion evidence presentation</Template>
  <TotalTime>5198</TotalTime>
  <Words>1107</Words>
  <Application>Microsoft Office PowerPoint</Application>
  <PresentationFormat>Widescreen</PresentationFormat>
  <Paragraphs>267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Amasis MT Pro Black</vt:lpstr>
      <vt:lpstr>Arial</vt:lpstr>
      <vt:lpstr>Calibri</vt:lpstr>
      <vt:lpstr>Office Theme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66</cp:revision>
  <dcterms:created xsi:type="dcterms:W3CDTF">2025-08-31T14:43:51Z</dcterms:created>
  <dcterms:modified xsi:type="dcterms:W3CDTF">2025-09-04T07:15:18Z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2025-08-31T14:48:40Z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064f3ebd-b758-42ab-8f06-ac710ffe1055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